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Nunito"/>
      <p:regular r:id="rId17"/>
      <p:bold r:id="rId18"/>
      <p:italic r:id="rId19"/>
      <p:boldItalic r:id="rId20"/>
    </p:embeddedFont>
    <p:embeddedFont>
      <p:font typeface="Montserrat"/>
      <p:regular r:id="rId21"/>
      <p:bold r:id="rId22"/>
      <p:italic r:id="rId23"/>
      <p:boldItalic r:id="rId24"/>
    </p:embeddedFont>
    <p:embeddedFont>
      <p:font typeface="Lat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boldItalic.fntdata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unito-regular.fntdata"/><Relationship Id="rId16" Type="http://schemas.openxmlformats.org/officeDocument/2006/relationships/slide" Target="slides/slide11.xml"/><Relationship Id="rId19" Type="http://schemas.openxmlformats.org/officeDocument/2006/relationships/font" Target="fonts/Nunito-italic.fntdata"/><Relationship Id="rId18" Type="http://schemas.openxmlformats.org/officeDocument/2006/relationships/font" Target="fonts/Nuni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9d9ed94487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9d9ed94487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9d9ed94487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9d9ed94487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9d9ed94487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9d9ed94487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9d9ed9448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9d9ed9448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9d9ed94487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9d9ed94487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9d9ed94487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9d9ed94487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9d9ed94487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9d9ed94487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63a8798910c83a4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63a8798910c83a4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9d9ed94487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9d9ed94487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9da3e67ee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9da3e67ee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2.jpg"/><Relationship Id="rId5" Type="http://schemas.openxmlformats.org/officeDocument/2006/relationships/image" Target="../media/image9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7.png"/><Relationship Id="rId6" Type="http://schemas.openxmlformats.org/officeDocument/2006/relationships/image" Target="../media/image20.png"/><Relationship Id="rId7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Catch the spies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Планкин П.Б. Найденков А.С.Б23-503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Этапы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900425" y="2876500"/>
            <a:ext cx="1951800" cy="12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∙Парсинг данных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∙Очистка данных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lorful wood puzzle pieces on blue background, geometric shape block. Concepts of logical thinking, Conundrum, solutions, rational, strategy, world logic day and Education (provided by Getty Images)" id="142" name="Google Shape;142;p14"/>
          <p:cNvPicPr preferRelativeResize="0"/>
          <p:nvPr/>
        </p:nvPicPr>
        <p:blipFill rotWithShape="1">
          <a:blip r:embed="rId3">
            <a:alphaModFix/>
          </a:blip>
          <a:srcRect b="17617" l="14012" r="39817" t="11258"/>
          <a:stretch/>
        </p:blipFill>
        <p:spPr>
          <a:xfrm>
            <a:off x="1239050" y="1075800"/>
            <a:ext cx="1274552" cy="13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4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∙</a:t>
            </a:r>
            <a:endParaRPr/>
          </a:p>
        </p:txBody>
      </p:sp>
      <p:pic>
        <p:nvPicPr>
          <p:cNvPr descr="Close-up of six cogs (provided by Getty Images)" id="144" name="Google Shape;144;p14"/>
          <p:cNvPicPr preferRelativeResize="0"/>
          <p:nvPr/>
        </p:nvPicPr>
        <p:blipFill rotWithShape="1">
          <a:blip r:embed="rId4">
            <a:alphaModFix/>
          </a:blip>
          <a:srcRect b="6246" l="10268" r="37047" t="45404"/>
          <a:stretch/>
        </p:blipFill>
        <p:spPr>
          <a:xfrm>
            <a:off x="4019497" y="1075800"/>
            <a:ext cx="1426975" cy="13096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magnifying glass with a black handle is shown (provided by Tenor)" id="145" name="Google Shape;14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2375" y="1029025"/>
            <a:ext cx="1560570" cy="15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4"/>
          <p:cNvSpPr txBox="1"/>
          <p:nvPr/>
        </p:nvSpPr>
        <p:spPr>
          <a:xfrm>
            <a:off x="3691125" y="2659750"/>
            <a:ext cx="2553000" cy="9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∙Объединение данных</a:t>
            </a:r>
            <a:endParaRPr b="1"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∙Анализ и визуализация данных</a:t>
            </a:r>
            <a:endParaRPr/>
          </a:p>
        </p:txBody>
      </p:sp>
      <p:sp>
        <p:nvSpPr>
          <p:cNvPr id="147" name="Google Shape;147;p14"/>
          <p:cNvSpPr txBox="1"/>
          <p:nvPr/>
        </p:nvSpPr>
        <p:spPr>
          <a:xfrm>
            <a:off x="6688450" y="2876500"/>
            <a:ext cx="2338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∙Выявление шпионов</a:t>
            </a:r>
            <a:endParaRPr b="1"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"/>
          <p:cNvSpPr txBox="1"/>
          <p:nvPr>
            <p:ph type="title"/>
          </p:nvPr>
        </p:nvSpPr>
        <p:spPr>
          <a:xfrm>
            <a:off x="583100" y="82125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Парсинг данных</a:t>
            </a:r>
            <a:endParaRPr/>
          </a:p>
        </p:txBody>
      </p:sp>
      <p:sp>
        <p:nvSpPr>
          <p:cNvPr id="153" name="Google Shape;153;p15"/>
          <p:cNvSpPr txBox="1"/>
          <p:nvPr>
            <p:ph idx="1" type="body"/>
          </p:nvPr>
        </p:nvSpPr>
        <p:spPr>
          <a:xfrm>
            <a:off x="500875" y="1551125"/>
            <a:ext cx="7942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50" y="802200"/>
            <a:ext cx="5021600" cy="223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9775" y="316975"/>
            <a:ext cx="5774226" cy="190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650" y="3308145"/>
            <a:ext cx="5518750" cy="163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5721" y="2121050"/>
            <a:ext cx="4911723" cy="234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22938" y="4095738"/>
            <a:ext cx="3686175" cy="10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"/>
          <p:cNvSpPr txBox="1"/>
          <p:nvPr>
            <p:ph type="title"/>
          </p:nvPr>
        </p:nvSpPr>
        <p:spPr>
          <a:xfrm>
            <a:off x="811800" y="-5460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Очистка данных</a:t>
            </a:r>
            <a:endParaRPr/>
          </a:p>
        </p:txBody>
      </p:sp>
      <p:sp>
        <p:nvSpPr>
          <p:cNvPr id="164" name="Google Shape;164;p16"/>
          <p:cNvSpPr txBox="1"/>
          <p:nvPr>
            <p:ph idx="1" type="body"/>
          </p:nvPr>
        </p:nvSpPr>
        <p:spPr>
          <a:xfrm>
            <a:off x="2690050" y="4529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AutoNum type="arabicPeriod"/>
            </a:pPr>
            <a:r>
              <a:rPr lang="en-GB" sz="1400">
                <a:latin typeface="Nunito"/>
                <a:ea typeface="Nunito"/>
                <a:cs typeface="Nunito"/>
                <a:sym typeface="Nunito"/>
              </a:rPr>
              <a:t>ФИО в разном порядке в рамках одного файла (</a:t>
            </a:r>
            <a:r>
              <a:rPr lang="en-GB" sz="1050">
                <a:solidFill>
                  <a:srgbClr val="CE9178"/>
                </a:solidFill>
                <a:highlight>
                  <a:srgbClr val="1F1F1F"/>
                </a:highlight>
                <a:latin typeface="Courier New"/>
                <a:ea typeface="Courier New"/>
                <a:cs typeface="Courier New"/>
                <a:sym typeface="Courier New"/>
              </a:rPr>
              <a:t>"airlines/pkg/names"</a:t>
            </a:r>
            <a:r>
              <a:rPr lang="en-GB" sz="1400">
                <a:latin typeface="Nunito"/>
                <a:ea typeface="Nunito"/>
                <a:cs typeface="Nunito"/>
                <a:sym typeface="Nunito"/>
              </a:rPr>
              <a:t>)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AutoNum type="arabicPeriod"/>
            </a:pPr>
            <a:r>
              <a:rPr lang="en-GB" sz="1400">
                <a:latin typeface="Nunito"/>
                <a:ea typeface="Nunito"/>
                <a:cs typeface="Nunito"/>
                <a:sym typeface="Nunito"/>
              </a:rPr>
              <a:t>Даты в одном формате (в том числе время CSV как 2359) (</a:t>
            </a:r>
            <a:r>
              <a:rPr lang="en-GB" sz="1050">
                <a:solidFill>
                  <a:srgbClr val="CE9178"/>
                </a:solidFill>
                <a:highlight>
                  <a:srgbClr val="1F1F1F"/>
                </a:highlight>
                <a:latin typeface="Courier New"/>
                <a:ea typeface="Courier New"/>
                <a:cs typeface="Courier New"/>
                <a:sym typeface="Courier New"/>
              </a:rPr>
              <a:t>"airlines/pkg/adapters/csv" </a:t>
            </a:r>
            <a:r>
              <a:rPr lang="en-GB" sz="1050">
                <a:solidFill>
                  <a:srgbClr val="DCDCAA"/>
                </a:solidFill>
                <a:highlight>
                  <a:srgbClr val="1F1F1F"/>
                </a:highlight>
                <a:latin typeface="Courier New"/>
                <a:ea typeface="Courier New"/>
                <a:cs typeface="Courier New"/>
                <a:sym typeface="Courier New"/>
              </a:rPr>
              <a:t>NormalizeTime</a:t>
            </a:r>
            <a:r>
              <a:rPr lang="en-GB" sz="1400">
                <a:latin typeface="Nunito"/>
                <a:ea typeface="Nunito"/>
                <a:cs typeface="Nunito"/>
                <a:sym typeface="Nunito"/>
              </a:rPr>
              <a:t>)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AutoNum type="arabicPeriod"/>
            </a:pPr>
            <a:r>
              <a:rPr lang="en-GB" sz="1400">
                <a:latin typeface="Nunito"/>
                <a:ea typeface="Nunito"/>
                <a:cs typeface="Nunito"/>
                <a:sym typeface="Nunito"/>
              </a:rPr>
              <a:t>Точность времени в разных форматах (поля структуры)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AutoNum type="arabicPeriod"/>
            </a:pPr>
            <a:r>
              <a:rPr lang="en-GB" sz="1400">
                <a:latin typeface="Nunito"/>
                <a:ea typeface="Nunito"/>
                <a:cs typeface="Nunito"/>
                <a:sym typeface="Nunito"/>
              </a:rPr>
              <a:t>Разные языки ФИО в разных </a:t>
            </a:r>
            <a:r>
              <a:rPr lang="en-GB" sz="1400">
                <a:latin typeface="Nunito"/>
                <a:ea typeface="Nunito"/>
                <a:cs typeface="Nunito"/>
                <a:sym typeface="Nunito"/>
              </a:rPr>
              <a:t>форматах</a:t>
            </a:r>
            <a:r>
              <a:rPr lang="en-GB" sz="1400">
                <a:latin typeface="Nunito"/>
                <a:ea typeface="Nunito"/>
                <a:cs typeface="Nunito"/>
                <a:sym typeface="Nunito"/>
              </a:rPr>
              <a:t> (сопоставление по характеристикам полета)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AutoNum type="arabicPeriod"/>
            </a:pPr>
            <a:r>
              <a:rPr lang="en-GB" sz="1400">
                <a:latin typeface="Nunito"/>
                <a:ea typeface="Nunito"/>
                <a:cs typeface="Nunito"/>
                <a:sym typeface="Nunito"/>
              </a:rPr>
              <a:t>Были отброшены названия стран и городов (</a:t>
            </a:r>
            <a:r>
              <a:rPr lang="en-GB" sz="1050">
                <a:solidFill>
                  <a:srgbClr val="CE9178"/>
                </a:solidFill>
                <a:highlight>
                  <a:srgbClr val="1F1F1F"/>
                </a:highlight>
                <a:latin typeface="Courier New"/>
                <a:ea typeface="Courier New"/>
                <a:cs typeface="Courier New"/>
                <a:sym typeface="Courier New"/>
              </a:rPr>
              <a:t>"airlines/pkg/airports" </a:t>
            </a:r>
            <a:r>
              <a:rPr lang="en-GB" sz="1050">
                <a:solidFill>
                  <a:srgbClr val="DCDCAA"/>
                </a:solidFill>
                <a:highlight>
                  <a:srgbClr val="1F1F1F"/>
                </a:highlight>
                <a:latin typeface="Courier New"/>
                <a:ea typeface="Courier New"/>
                <a:cs typeface="Courier New"/>
                <a:sym typeface="Courier New"/>
              </a:rPr>
              <a:t>LookupIATA</a:t>
            </a:r>
            <a:r>
              <a:rPr lang="en-GB" sz="1400">
                <a:latin typeface="Nunito"/>
                <a:ea typeface="Nunito"/>
                <a:cs typeface="Nunito"/>
                <a:sym typeface="Nunito"/>
              </a:rPr>
              <a:t>)</a:t>
            </a:r>
            <a:endParaRPr sz="14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5" name="Google Shape;16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9697" y="2745200"/>
            <a:ext cx="2329500" cy="194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6"/>
          <p:cNvPicPr preferRelativeResize="0"/>
          <p:nvPr/>
        </p:nvPicPr>
        <p:blipFill rotWithShape="1">
          <a:blip r:embed="rId4">
            <a:alphaModFix/>
          </a:blip>
          <a:srcRect b="0" l="0" r="15959" t="0"/>
          <a:stretch/>
        </p:blipFill>
        <p:spPr>
          <a:xfrm>
            <a:off x="2425851" y="3069025"/>
            <a:ext cx="4443850" cy="148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6"/>
          <p:cNvPicPr preferRelativeResize="0"/>
          <p:nvPr/>
        </p:nvPicPr>
        <p:blipFill rotWithShape="1">
          <a:blip r:embed="rId5">
            <a:alphaModFix/>
          </a:blip>
          <a:srcRect b="0" l="0" r="39235" t="0"/>
          <a:stretch/>
        </p:blipFill>
        <p:spPr>
          <a:xfrm>
            <a:off x="96350" y="591250"/>
            <a:ext cx="2329500" cy="4031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7"/>
          <p:cNvSpPr txBox="1"/>
          <p:nvPr>
            <p:ph type="title"/>
          </p:nvPr>
        </p:nvSpPr>
        <p:spPr>
          <a:xfrm>
            <a:off x="1052550" y="249225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Визуализация полётов </a:t>
            </a:r>
            <a:endParaRPr/>
          </a:p>
        </p:txBody>
      </p:sp>
      <p:sp>
        <p:nvSpPr>
          <p:cNvPr id="173" name="Google Shape;173;p1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050" y="1163325"/>
            <a:ext cx="7262351" cy="3719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/>
          <p:nvPr>
            <p:ph type="title"/>
          </p:nvPr>
        </p:nvSpPr>
        <p:spPr>
          <a:xfrm>
            <a:off x="1092725" y="35840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Визуализация полётов</a:t>
            </a:r>
            <a:br>
              <a:rPr lang="en-GB"/>
            </a:br>
            <a:r>
              <a:rPr lang="en-GB"/>
              <a:t>(продолжение)</a:t>
            </a:r>
            <a:endParaRPr/>
          </a:p>
        </p:txBody>
      </p:sp>
      <p:sp>
        <p:nvSpPr>
          <p:cNvPr id="180" name="Google Shape;180;p18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2725" y="1226750"/>
            <a:ext cx="7295401" cy="36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Анализ данных</a:t>
            </a:r>
            <a:endParaRPr/>
          </a:p>
        </p:txBody>
      </p:sp>
      <p:sp>
        <p:nvSpPr>
          <p:cNvPr id="187" name="Google Shape;187;p1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∙ Обучающая выборка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∙ Тестовая выборка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∙ Матрица корреляций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∙ Расстояние по Махаланобису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∙ Поиск Аномалий в тестовой выборке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"/>
          <p:cNvSpPr txBox="1"/>
          <p:nvPr>
            <p:ph type="title"/>
          </p:nvPr>
        </p:nvSpPr>
        <p:spPr>
          <a:xfrm>
            <a:off x="637450" y="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Выявление шпионов</a:t>
            </a:r>
            <a:endParaRPr/>
          </a:p>
        </p:txBody>
      </p:sp>
      <p:sp>
        <p:nvSpPr>
          <p:cNvPr id="193" name="Google Shape;193;p20"/>
          <p:cNvSpPr txBox="1"/>
          <p:nvPr>
            <p:ph idx="1" type="body"/>
          </p:nvPr>
        </p:nvSpPr>
        <p:spPr>
          <a:xfrm>
            <a:off x="123925" y="266310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total_flights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 - общее количество перелетов пользователя</a:t>
            </a:r>
            <a:br>
              <a:rPr lang="en-GB" sz="1100">
                <a:latin typeface="Arial"/>
                <a:ea typeface="Arial"/>
                <a:cs typeface="Arial"/>
                <a:sym typeface="Arial"/>
              </a:rPr>
            </a:b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total_codes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 - количество уникальных кодов перелетов</a:t>
            </a:r>
            <a:br>
              <a:rPr lang="en-GB" sz="1100">
                <a:latin typeface="Arial"/>
                <a:ea typeface="Arial"/>
                <a:cs typeface="Arial"/>
                <a:sym typeface="Arial"/>
              </a:rPr>
            </a:b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total_countries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 - количество посещенных стран</a:t>
            </a:r>
            <a:br>
              <a:rPr lang="en-GB" sz="1100">
                <a:latin typeface="Arial"/>
                <a:ea typeface="Arial"/>
                <a:cs typeface="Arial"/>
                <a:sym typeface="Arial"/>
              </a:rPr>
            </a:b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total_cards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 - количество использованных карт/пропусков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max_streak_lt6h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 - максимальная серия перелетов с интервалом &lt;6 часов</a:t>
            </a:r>
            <a:br>
              <a:rPr lang="en-GB" sz="1100">
                <a:latin typeface="Arial"/>
                <a:ea typeface="Arial"/>
                <a:cs typeface="Arial"/>
                <a:sym typeface="Arial"/>
              </a:rPr>
            </a:b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count_big_streaks_ge3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 - количество длинных серий (&gt; 2 перелетов подряд)</a:t>
            </a:r>
            <a:br>
              <a:rPr lang="en-GB" sz="1100">
                <a:latin typeface="Arial"/>
                <a:ea typeface="Arial"/>
                <a:cs typeface="Arial"/>
                <a:sym typeface="Arial"/>
              </a:rPr>
            </a:b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max_consec_same_route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 - максимальное число повторений одного маршрута</a:t>
            </a:r>
            <a:br>
              <a:rPr lang="en-GB" sz="1100">
                <a:latin typeface="Arial"/>
                <a:ea typeface="Arial"/>
                <a:cs typeface="Arial"/>
                <a:sym typeface="Arial"/>
              </a:rPr>
            </a:b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max_consec_same_origin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 - максимальное число вылетов из одного аэропорта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unique_airports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 - количество уникальных аэропортов</a:t>
            </a:r>
            <a:br>
              <a:rPr lang="en-GB" sz="1100">
                <a:latin typeface="Arial"/>
                <a:ea typeface="Arial"/>
                <a:cs typeface="Arial"/>
                <a:sym typeface="Arial"/>
              </a:rPr>
            </a:b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avg_days_between_flights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 - среднее количество дней между перелетами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45" y="488170"/>
            <a:ext cx="3871126" cy="17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1696" y="64496"/>
            <a:ext cx="5028700" cy="159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1700" y="1818250"/>
            <a:ext cx="5158049" cy="17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875" y="768350"/>
            <a:ext cx="4759824" cy="286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5976" y="673852"/>
            <a:ext cx="3519950" cy="300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Что использовалось:</a:t>
            </a:r>
            <a:endParaRPr/>
          </a:p>
        </p:txBody>
      </p:sp>
      <p:sp>
        <p:nvSpPr>
          <p:cNvPr id="210" name="Google Shape;210;p22"/>
          <p:cNvSpPr txBox="1"/>
          <p:nvPr>
            <p:ph idx="1" type="body"/>
          </p:nvPr>
        </p:nvSpPr>
        <p:spPr>
          <a:xfrm>
            <a:off x="1219350" y="1175050"/>
            <a:ext cx="6481200" cy="166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После разделения выборок и обучения, мы получили параметры, которые использовали в поиске аномалий на тестовых данных.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Параметры, из обучения, используемые на тестовых данных: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1" name="Google Shape;2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7525" y="3073650"/>
            <a:ext cx="4567076" cy="2018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 txBox="1"/>
          <p:nvPr>
            <p:ph idx="1" type="body"/>
          </p:nvPr>
        </p:nvSpPr>
        <p:spPr>
          <a:xfrm>
            <a:off x="1219350" y="2202275"/>
            <a:ext cx="3515100" cy="28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latin typeface="Montserrat"/>
                <a:ea typeface="Montserrat"/>
                <a:cs typeface="Montserrat"/>
                <a:sym typeface="Montserrat"/>
              </a:rPr>
              <a:t>∙</a:t>
            </a: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/>
              <a:t>средние значения признаков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700">
                <a:latin typeface="Montserrat"/>
                <a:ea typeface="Montserrat"/>
                <a:cs typeface="Montserrat"/>
                <a:sym typeface="Montserrat"/>
              </a:rPr>
              <a:t>∙</a:t>
            </a: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/>
              <a:t>ковариационная матрица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700">
                <a:latin typeface="Montserrat"/>
                <a:ea typeface="Montserrat"/>
                <a:cs typeface="Montserrat"/>
                <a:sym typeface="Montserrat"/>
              </a:rPr>
              <a:t>∙ </a:t>
            </a:r>
            <a:r>
              <a:rPr lang="en-GB"/>
              <a:t>обратная ковариационная матрица                   </a:t>
            </a:r>
            <a:r>
              <a:rPr b="1" lang="en-GB" sz="1700">
                <a:latin typeface="Montserrat"/>
                <a:ea typeface="Montserrat"/>
                <a:cs typeface="Montserrat"/>
                <a:sym typeface="Montserrat"/>
              </a:rPr>
              <a:t>∙</a:t>
            </a:r>
            <a:r>
              <a:rPr lang="en-GB"/>
              <a:t> порог аномальности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3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9" name="Google Shape;2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638" y="681975"/>
            <a:ext cx="8010525" cy="386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